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277F5669-6A61-44F9-8018-CF38269A3743}" type="datetimeFigureOut">
              <a:rPr lang="en-IN" smtClean="0"/>
              <a:t>22-08-2025</a:t>
            </a:fld>
            <a:endParaRPr lang="en-IN"/>
          </a:p>
        </p:txBody>
      </p:sp>
      <p:sp>
        <p:nvSpPr>
          <p:cNvPr id="5" name="Footer Placeholder 4"/>
          <p:cNvSpPr>
            <a:spLocks noGrp="1"/>
          </p:cNvSpPr>
          <p:nvPr>
            <p:ph type="ftr" sz="quarter" idx="11"/>
          </p:nvPr>
        </p:nvSpPr>
        <p:spPr>
          <a:xfrm>
            <a:off x="1876424" y="5410201"/>
            <a:ext cx="5124886" cy="365125"/>
          </a:xfrm>
        </p:spPr>
        <p:txBody>
          <a:bodyPr/>
          <a:lstStyle/>
          <a:p>
            <a:endParaRPr lang="en-IN"/>
          </a:p>
        </p:txBody>
      </p:sp>
      <p:sp>
        <p:nvSpPr>
          <p:cNvPr id="6" name="Slide Number Placeholder 5"/>
          <p:cNvSpPr>
            <a:spLocks noGrp="1"/>
          </p:cNvSpPr>
          <p:nvPr>
            <p:ph type="sldNum" sz="quarter" idx="12"/>
          </p:nvPr>
        </p:nvSpPr>
        <p:spPr>
          <a:xfrm>
            <a:off x="9896911" y="5410199"/>
            <a:ext cx="771089" cy="365125"/>
          </a:xfrm>
        </p:spPr>
        <p:txBody>
          <a:bodyPr/>
          <a:lstStyle/>
          <a:p>
            <a:fld id="{8BAB000C-1121-42B8-A8C2-AC14EEF6CF54}" type="slidenum">
              <a:rPr lang="en-IN" smtClean="0"/>
              <a:t>‹#›</a:t>
            </a:fld>
            <a:endParaRPr lang="en-IN"/>
          </a:p>
        </p:txBody>
      </p:sp>
    </p:spTree>
    <p:extLst>
      <p:ext uri="{BB962C8B-B14F-4D97-AF65-F5344CB8AC3E}">
        <p14:creationId xmlns:p14="http://schemas.microsoft.com/office/powerpoint/2010/main" val="2727958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7F5669-6A61-44F9-8018-CF38269A3743}" type="datetimeFigureOut">
              <a:rPr lang="en-IN" smtClean="0"/>
              <a:t>22-08-2025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BAB000C-1121-42B8-A8C2-AC14EEF6CF54}" type="slidenum">
              <a:rPr lang="en-IN" smtClean="0"/>
              <a:t>‹#›</a:t>
            </a:fld>
            <a:endParaRPr lang="en-IN"/>
          </a:p>
        </p:txBody>
      </p:sp>
    </p:spTree>
    <p:extLst>
      <p:ext uri="{BB962C8B-B14F-4D97-AF65-F5344CB8AC3E}">
        <p14:creationId xmlns:p14="http://schemas.microsoft.com/office/powerpoint/2010/main" val="1807851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7F5669-6A61-44F9-8018-CF38269A3743}" type="datetimeFigureOut">
              <a:rPr lang="en-IN" smtClean="0"/>
              <a:t>22-08-2025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BAB000C-1121-42B8-A8C2-AC14EEF6CF54}" type="slidenum">
              <a:rPr lang="en-IN" smtClean="0"/>
              <a:t>‹#›</a:t>
            </a:fld>
            <a:endParaRPr lang="en-IN"/>
          </a:p>
        </p:txBody>
      </p:sp>
    </p:spTree>
    <p:extLst>
      <p:ext uri="{BB962C8B-B14F-4D97-AF65-F5344CB8AC3E}">
        <p14:creationId xmlns:p14="http://schemas.microsoft.com/office/powerpoint/2010/main" val="29024485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7F5669-6A61-44F9-8018-CF38269A3743}" type="datetimeFigureOut">
              <a:rPr lang="en-IN" smtClean="0"/>
              <a:t>22-08-2025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BAB000C-1121-42B8-A8C2-AC14EEF6CF54}" type="slidenum">
              <a:rPr lang="en-IN" smtClean="0"/>
              <a:t>‹#›</a:t>
            </a:fld>
            <a:endParaRPr lang="en-IN"/>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532550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7F5669-6A61-44F9-8018-CF38269A3743}" type="datetimeFigureOut">
              <a:rPr lang="en-IN" smtClean="0"/>
              <a:t>22-08-2025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BAB000C-1121-42B8-A8C2-AC14EEF6CF54}" type="slidenum">
              <a:rPr lang="en-IN" smtClean="0"/>
              <a:t>‹#›</a:t>
            </a:fld>
            <a:endParaRPr lang="en-IN"/>
          </a:p>
        </p:txBody>
      </p:sp>
    </p:spTree>
    <p:extLst>
      <p:ext uri="{BB962C8B-B14F-4D97-AF65-F5344CB8AC3E}">
        <p14:creationId xmlns:p14="http://schemas.microsoft.com/office/powerpoint/2010/main" val="1096753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277F5669-6A61-44F9-8018-CF38269A3743}" type="datetimeFigureOut">
              <a:rPr lang="en-IN" smtClean="0"/>
              <a:t>22-08-2025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BAB000C-1121-42B8-A8C2-AC14EEF6CF54}" type="slidenum">
              <a:rPr lang="en-IN" smtClean="0"/>
              <a:t>‹#›</a:t>
            </a:fld>
            <a:endParaRPr lang="en-IN"/>
          </a:p>
        </p:txBody>
      </p:sp>
    </p:spTree>
    <p:extLst>
      <p:ext uri="{BB962C8B-B14F-4D97-AF65-F5344CB8AC3E}">
        <p14:creationId xmlns:p14="http://schemas.microsoft.com/office/powerpoint/2010/main" val="17158355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277F5669-6A61-44F9-8018-CF38269A3743}" type="datetimeFigureOut">
              <a:rPr lang="en-IN" smtClean="0"/>
              <a:t>22-08-2025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BAB000C-1121-42B8-A8C2-AC14EEF6CF54}" type="slidenum">
              <a:rPr lang="en-IN" smtClean="0"/>
              <a:t>‹#›</a:t>
            </a:fld>
            <a:endParaRPr lang="en-IN"/>
          </a:p>
        </p:txBody>
      </p:sp>
    </p:spTree>
    <p:extLst>
      <p:ext uri="{BB962C8B-B14F-4D97-AF65-F5344CB8AC3E}">
        <p14:creationId xmlns:p14="http://schemas.microsoft.com/office/powerpoint/2010/main" val="28793404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7F5669-6A61-44F9-8018-CF38269A3743}" type="datetimeFigureOut">
              <a:rPr lang="en-IN" smtClean="0"/>
              <a:t>22-08-2025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BAB000C-1121-42B8-A8C2-AC14EEF6CF54}" type="slidenum">
              <a:rPr lang="en-IN" smtClean="0"/>
              <a:t>‹#›</a:t>
            </a:fld>
            <a:endParaRPr lang="en-IN"/>
          </a:p>
        </p:txBody>
      </p:sp>
    </p:spTree>
    <p:extLst>
      <p:ext uri="{BB962C8B-B14F-4D97-AF65-F5344CB8AC3E}">
        <p14:creationId xmlns:p14="http://schemas.microsoft.com/office/powerpoint/2010/main" val="21265993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7F5669-6A61-44F9-8018-CF38269A3743}" type="datetimeFigureOut">
              <a:rPr lang="en-IN" smtClean="0"/>
              <a:t>22-08-2025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BAB000C-1121-42B8-A8C2-AC14EEF6CF54}" type="slidenum">
              <a:rPr lang="en-IN" smtClean="0"/>
              <a:t>‹#›</a:t>
            </a:fld>
            <a:endParaRPr lang="en-IN"/>
          </a:p>
        </p:txBody>
      </p:sp>
    </p:spTree>
    <p:extLst>
      <p:ext uri="{BB962C8B-B14F-4D97-AF65-F5344CB8AC3E}">
        <p14:creationId xmlns:p14="http://schemas.microsoft.com/office/powerpoint/2010/main" val="3421150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7F5669-6A61-44F9-8018-CF38269A3743}" type="datetimeFigureOut">
              <a:rPr lang="en-IN" smtClean="0"/>
              <a:t>22-08-2025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BAB000C-1121-42B8-A8C2-AC14EEF6CF54}" type="slidenum">
              <a:rPr lang="en-IN" smtClean="0"/>
              <a:t>‹#›</a:t>
            </a:fld>
            <a:endParaRPr lang="en-IN"/>
          </a:p>
        </p:txBody>
      </p:sp>
    </p:spTree>
    <p:extLst>
      <p:ext uri="{BB962C8B-B14F-4D97-AF65-F5344CB8AC3E}">
        <p14:creationId xmlns:p14="http://schemas.microsoft.com/office/powerpoint/2010/main" val="2225548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7F5669-6A61-44F9-8018-CF38269A3743}" type="datetimeFigureOut">
              <a:rPr lang="en-IN" smtClean="0"/>
              <a:t>22-08-2025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BAB000C-1121-42B8-A8C2-AC14EEF6CF54}" type="slidenum">
              <a:rPr lang="en-IN" smtClean="0"/>
              <a:t>‹#›</a:t>
            </a:fld>
            <a:endParaRPr lang="en-IN"/>
          </a:p>
        </p:txBody>
      </p:sp>
    </p:spTree>
    <p:extLst>
      <p:ext uri="{BB962C8B-B14F-4D97-AF65-F5344CB8AC3E}">
        <p14:creationId xmlns:p14="http://schemas.microsoft.com/office/powerpoint/2010/main" val="3752815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77F5669-6A61-44F9-8018-CF38269A3743}" type="datetimeFigureOut">
              <a:rPr lang="en-IN" smtClean="0"/>
              <a:t>22-08-2025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BAB000C-1121-42B8-A8C2-AC14EEF6CF54}" type="slidenum">
              <a:rPr lang="en-IN" smtClean="0"/>
              <a:t>‹#›</a:t>
            </a:fld>
            <a:endParaRPr lang="en-IN"/>
          </a:p>
        </p:txBody>
      </p:sp>
    </p:spTree>
    <p:extLst>
      <p:ext uri="{BB962C8B-B14F-4D97-AF65-F5344CB8AC3E}">
        <p14:creationId xmlns:p14="http://schemas.microsoft.com/office/powerpoint/2010/main" val="3924264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77F5669-6A61-44F9-8018-CF38269A3743}" type="datetimeFigureOut">
              <a:rPr lang="en-IN" smtClean="0"/>
              <a:t>22-08-2025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BAB000C-1121-42B8-A8C2-AC14EEF6CF54}" type="slidenum">
              <a:rPr lang="en-IN" smtClean="0"/>
              <a:t>‹#›</a:t>
            </a:fld>
            <a:endParaRPr lang="en-IN"/>
          </a:p>
        </p:txBody>
      </p:sp>
    </p:spTree>
    <p:extLst>
      <p:ext uri="{BB962C8B-B14F-4D97-AF65-F5344CB8AC3E}">
        <p14:creationId xmlns:p14="http://schemas.microsoft.com/office/powerpoint/2010/main" val="2239757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77F5669-6A61-44F9-8018-CF38269A3743}" type="datetimeFigureOut">
              <a:rPr lang="en-IN" smtClean="0"/>
              <a:t>22-08-2025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BAB000C-1121-42B8-A8C2-AC14EEF6CF54}" type="slidenum">
              <a:rPr lang="en-IN" smtClean="0"/>
              <a:t>‹#›</a:t>
            </a:fld>
            <a:endParaRPr lang="en-IN"/>
          </a:p>
        </p:txBody>
      </p:sp>
    </p:spTree>
    <p:extLst>
      <p:ext uri="{BB962C8B-B14F-4D97-AF65-F5344CB8AC3E}">
        <p14:creationId xmlns:p14="http://schemas.microsoft.com/office/powerpoint/2010/main" val="2026065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7F5669-6A61-44F9-8018-CF38269A3743}" type="datetimeFigureOut">
              <a:rPr lang="en-IN" smtClean="0"/>
              <a:t>22-08-2025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BAB000C-1121-42B8-A8C2-AC14EEF6CF54}" type="slidenum">
              <a:rPr lang="en-IN" smtClean="0"/>
              <a:t>‹#›</a:t>
            </a:fld>
            <a:endParaRPr lang="en-IN"/>
          </a:p>
        </p:txBody>
      </p:sp>
    </p:spTree>
    <p:extLst>
      <p:ext uri="{BB962C8B-B14F-4D97-AF65-F5344CB8AC3E}">
        <p14:creationId xmlns:p14="http://schemas.microsoft.com/office/powerpoint/2010/main" val="8215976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7F5669-6A61-44F9-8018-CF38269A3743}" type="datetimeFigureOut">
              <a:rPr lang="en-IN" smtClean="0"/>
              <a:t>22-08-2025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BAB000C-1121-42B8-A8C2-AC14EEF6CF54}" type="slidenum">
              <a:rPr lang="en-IN" smtClean="0"/>
              <a:t>‹#›</a:t>
            </a:fld>
            <a:endParaRPr lang="en-IN"/>
          </a:p>
        </p:txBody>
      </p:sp>
    </p:spTree>
    <p:extLst>
      <p:ext uri="{BB962C8B-B14F-4D97-AF65-F5344CB8AC3E}">
        <p14:creationId xmlns:p14="http://schemas.microsoft.com/office/powerpoint/2010/main" val="3202964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7F5669-6A61-44F9-8018-CF38269A3743}" type="datetimeFigureOut">
              <a:rPr lang="en-IN" smtClean="0"/>
              <a:t>22-08-2025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BAB000C-1121-42B8-A8C2-AC14EEF6CF54}" type="slidenum">
              <a:rPr lang="en-IN" smtClean="0"/>
              <a:t>‹#›</a:t>
            </a:fld>
            <a:endParaRPr lang="en-IN"/>
          </a:p>
        </p:txBody>
      </p:sp>
    </p:spTree>
    <p:extLst>
      <p:ext uri="{BB962C8B-B14F-4D97-AF65-F5344CB8AC3E}">
        <p14:creationId xmlns:p14="http://schemas.microsoft.com/office/powerpoint/2010/main" val="4001544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77F5669-6A61-44F9-8018-CF38269A3743}" type="datetimeFigureOut">
              <a:rPr lang="en-IN" smtClean="0"/>
              <a:t>22-08-2025</a:t>
            </a:fld>
            <a:endParaRPr lang="en-IN"/>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BAB000C-1121-42B8-A8C2-AC14EEF6CF54}" type="slidenum">
              <a:rPr lang="en-IN" smtClean="0"/>
              <a:t>‹#›</a:t>
            </a:fld>
            <a:endParaRPr lang="en-IN"/>
          </a:p>
        </p:txBody>
      </p:sp>
    </p:spTree>
    <p:extLst>
      <p:ext uri="{BB962C8B-B14F-4D97-AF65-F5344CB8AC3E}">
        <p14:creationId xmlns:p14="http://schemas.microsoft.com/office/powerpoint/2010/main" val="165940306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6CE34-B8D8-4D39-92B9-E00EE0E8D80F}"/>
              </a:ext>
            </a:extLst>
          </p:cNvPr>
          <p:cNvSpPr>
            <a:spLocks noGrp="1"/>
          </p:cNvSpPr>
          <p:nvPr>
            <p:ph type="ctrTitle"/>
          </p:nvPr>
        </p:nvSpPr>
        <p:spPr/>
        <p:txBody>
          <a:bodyPr>
            <a:normAutofit/>
          </a:bodyPr>
          <a:lstStyle/>
          <a:p>
            <a:pPr algn="ctr"/>
            <a:r>
              <a:rPr lang="en-US" sz="7200" b="1" dirty="0">
                <a:solidFill>
                  <a:schemeClr val="bg1"/>
                </a:solidFill>
                <a:latin typeface="Algerian" panose="04020705040A02060702" pitchFamily="82" charset="0"/>
              </a:rPr>
              <a:t>Online </a:t>
            </a:r>
            <a:br>
              <a:rPr lang="en-US" sz="7200" b="1" dirty="0">
                <a:solidFill>
                  <a:schemeClr val="bg1"/>
                </a:solidFill>
                <a:latin typeface="Algerian" panose="04020705040A02060702" pitchFamily="82" charset="0"/>
              </a:rPr>
            </a:br>
            <a:r>
              <a:rPr lang="en-US" sz="7200" b="1" dirty="0">
                <a:solidFill>
                  <a:schemeClr val="bg1"/>
                </a:solidFill>
                <a:latin typeface="Algerian" panose="04020705040A02060702" pitchFamily="82" charset="0"/>
              </a:rPr>
              <a:t>     learning</a:t>
            </a:r>
            <a:endParaRPr lang="en-IN" sz="7200" b="1" dirty="0">
              <a:solidFill>
                <a:schemeClr val="bg1"/>
              </a:solidFill>
              <a:latin typeface="Algerian" panose="04020705040A02060702" pitchFamily="82" charset="0"/>
            </a:endParaRPr>
          </a:p>
        </p:txBody>
      </p:sp>
    </p:spTree>
    <p:extLst>
      <p:ext uri="{BB962C8B-B14F-4D97-AF65-F5344CB8AC3E}">
        <p14:creationId xmlns:p14="http://schemas.microsoft.com/office/powerpoint/2010/main" val="55646850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6CE34-B8D8-4D39-92B9-E00EE0E8D80F}"/>
              </a:ext>
            </a:extLst>
          </p:cNvPr>
          <p:cNvSpPr>
            <a:spLocks noGrp="1"/>
          </p:cNvSpPr>
          <p:nvPr>
            <p:ph type="title"/>
          </p:nvPr>
        </p:nvSpPr>
        <p:spPr/>
        <p:txBody>
          <a:bodyPr>
            <a:normAutofit/>
          </a:bodyPr>
          <a:lstStyle/>
          <a:p>
            <a:pPr algn="ctr"/>
            <a:r>
              <a:rPr lang="en-US" sz="4800" b="1" dirty="0">
                <a:solidFill>
                  <a:schemeClr val="bg1"/>
                </a:solidFill>
                <a:latin typeface="Algerian" panose="04020705040A02060702" pitchFamily="82" charset="0"/>
              </a:rPr>
              <a:t>Online </a:t>
            </a:r>
            <a:br>
              <a:rPr lang="en-US" sz="4800" b="1" dirty="0">
                <a:solidFill>
                  <a:schemeClr val="bg1"/>
                </a:solidFill>
                <a:latin typeface="Algerian" panose="04020705040A02060702" pitchFamily="82" charset="0"/>
              </a:rPr>
            </a:br>
            <a:r>
              <a:rPr lang="en-US" sz="4800" b="1" dirty="0">
                <a:solidFill>
                  <a:schemeClr val="bg1"/>
                </a:solidFill>
                <a:latin typeface="Algerian" panose="04020705040A02060702" pitchFamily="82" charset="0"/>
              </a:rPr>
              <a:t>     learning</a:t>
            </a:r>
            <a:endParaRPr lang="en-IN" sz="4800" b="1" dirty="0">
              <a:solidFill>
                <a:schemeClr val="bg1"/>
              </a:solidFill>
              <a:latin typeface="Algerian" panose="04020705040A02060702" pitchFamily="82" charset="0"/>
            </a:endParaRPr>
          </a:p>
        </p:txBody>
      </p:sp>
      <p:sp>
        <p:nvSpPr>
          <p:cNvPr id="5" name="Content Placeholder 4">
            <a:extLst>
              <a:ext uri="{FF2B5EF4-FFF2-40B4-BE49-F238E27FC236}">
                <a16:creationId xmlns:a16="http://schemas.microsoft.com/office/drawing/2014/main" id="{245E1E65-7133-4388-8AF7-51A44E601DAC}"/>
              </a:ext>
            </a:extLst>
          </p:cNvPr>
          <p:cNvSpPr>
            <a:spLocks noGrp="1"/>
          </p:cNvSpPr>
          <p:nvPr>
            <p:ph idx="1"/>
          </p:nvPr>
        </p:nvSpPr>
        <p:spPr/>
        <p:txBody>
          <a:bodyPr/>
          <a:lstStyle/>
          <a:p>
            <a:pPr marL="0" indent="0">
              <a:buNone/>
            </a:pPr>
            <a:r>
              <a:rPr lang="en-US" b="1" dirty="0">
                <a:latin typeface="Agency FB" panose="020B0503020202020204" pitchFamily="34" charset="0"/>
              </a:rPr>
              <a:t>Paragraph On E-Learning Online learning, also known as e-learning or virtual learning, is a method of education that utilizes digital platforms and the internet to deliver educational content and facilitate interaction between learners and instructors. It offers flexibility, allowing students to access courses from anywhere with an internet connection and at their own pace. This mode of learning has become increasingly popular, especially with the rise of technology and during events like the COVID-19 pandemic.</a:t>
            </a:r>
            <a:endParaRPr lang="en-IN" b="1" dirty="0">
              <a:latin typeface="Agency FB" panose="020B0503020202020204" pitchFamily="34" charset="0"/>
            </a:endParaRPr>
          </a:p>
        </p:txBody>
      </p:sp>
      <p:pic>
        <p:nvPicPr>
          <p:cNvPr id="1029" name="Picture 5" descr="Paragraph On E-Learning (100 To 300 Words)">
            <a:extLst>
              <a:ext uri="{FF2B5EF4-FFF2-40B4-BE49-F238E27FC236}">
                <a16:creationId xmlns:a16="http://schemas.microsoft.com/office/drawing/2014/main" id="{A1645107-0D71-46A6-8467-1BDCEC8FE4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343025" cy="1076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912783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1E85D-46DB-41F1-A69A-1E462A71DD1D}"/>
              </a:ext>
            </a:extLst>
          </p:cNvPr>
          <p:cNvSpPr>
            <a:spLocks noGrp="1"/>
          </p:cNvSpPr>
          <p:nvPr>
            <p:ph type="title"/>
          </p:nvPr>
        </p:nvSpPr>
        <p:spPr/>
        <p:txBody>
          <a:bodyPr/>
          <a:lstStyle/>
          <a:p>
            <a:r>
              <a:rPr lang="en-US" b="1" dirty="0">
                <a:solidFill>
                  <a:schemeClr val="bg1"/>
                </a:solidFill>
                <a:latin typeface="Algerian" panose="04020705040A02060702" pitchFamily="82" charset="0"/>
              </a:rPr>
              <a:t>Advantages of Online Learning:</a:t>
            </a:r>
            <a:endParaRPr lang="en-IN" b="1" dirty="0">
              <a:solidFill>
                <a:schemeClr val="bg1"/>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E6272BA5-F211-49BB-AC86-35AE6CAA80C7}"/>
              </a:ext>
            </a:extLst>
          </p:cNvPr>
          <p:cNvSpPr>
            <a:spLocks noGrp="1"/>
          </p:cNvSpPr>
          <p:nvPr>
            <p:ph idx="1"/>
          </p:nvPr>
        </p:nvSpPr>
        <p:spPr/>
        <p:txBody>
          <a:bodyPr/>
          <a:lstStyle/>
          <a:p>
            <a:pPr marL="0" indent="0">
              <a:buNone/>
            </a:pPr>
            <a:r>
              <a:rPr lang="en-US" b="0" i="0" dirty="0">
                <a:effectLst/>
                <a:latin typeface="Agency FB" panose="020B0503020202020204" pitchFamily="34" charset="0"/>
              </a:rPr>
              <a:t>The main advantages of online learning include greater flexibility and convenience, lower costs by eliminating commute and living expenses, a personalized learning pace, broader access to diverse programs and global perspectives, and the development of valuable technical skills and self-discipline necessary for career success.</a:t>
            </a:r>
            <a:r>
              <a:rPr lang="en-US" b="0" i="0" dirty="0">
                <a:solidFill>
                  <a:srgbClr val="001D35"/>
                </a:solidFill>
                <a:effectLst/>
                <a:latin typeface="Google Sans"/>
              </a:rPr>
              <a:t> </a:t>
            </a:r>
            <a:endParaRPr lang="en-IN" dirty="0"/>
          </a:p>
        </p:txBody>
      </p:sp>
    </p:spTree>
    <p:extLst>
      <p:ext uri="{BB962C8B-B14F-4D97-AF65-F5344CB8AC3E}">
        <p14:creationId xmlns:p14="http://schemas.microsoft.com/office/powerpoint/2010/main" val="24250402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1E85D-46DB-41F1-A69A-1E462A71DD1D}"/>
              </a:ext>
            </a:extLst>
          </p:cNvPr>
          <p:cNvSpPr>
            <a:spLocks noGrp="1"/>
          </p:cNvSpPr>
          <p:nvPr>
            <p:ph type="title"/>
          </p:nvPr>
        </p:nvSpPr>
        <p:spPr/>
        <p:txBody>
          <a:bodyPr/>
          <a:lstStyle/>
          <a:p>
            <a:r>
              <a:rPr lang="en-US" b="1" dirty="0">
                <a:solidFill>
                  <a:schemeClr val="bg1"/>
                </a:solidFill>
                <a:latin typeface="Algerian" panose="04020705040A02060702" pitchFamily="82" charset="0"/>
              </a:rPr>
              <a:t>Advantages of Online Learning:</a:t>
            </a:r>
            <a:endParaRPr lang="en-IN" b="1" dirty="0">
              <a:solidFill>
                <a:schemeClr val="bg1"/>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E6272BA5-F211-49BB-AC86-35AE6CAA80C7}"/>
              </a:ext>
            </a:extLst>
          </p:cNvPr>
          <p:cNvSpPr>
            <a:spLocks noGrp="1"/>
          </p:cNvSpPr>
          <p:nvPr>
            <p:ph idx="1"/>
          </p:nvPr>
        </p:nvSpPr>
        <p:spPr>
          <a:xfrm>
            <a:off x="1141413" y="2097088"/>
            <a:ext cx="9905999" cy="3541714"/>
          </a:xfrm>
        </p:spPr>
        <p:txBody>
          <a:bodyPr/>
          <a:lstStyle/>
          <a:p>
            <a:r>
              <a:rPr lang="en-US" b="1" i="0" dirty="0">
                <a:effectLst/>
                <a:latin typeface="Agency FB" panose="020B0503020202020204" pitchFamily="34" charset="0"/>
              </a:rPr>
              <a:t>Online courses can be taken at any time, allowing students to fit their studies around work, family, and other commitments. </a:t>
            </a:r>
          </a:p>
          <a:p>
            <a:r>
              <a:rPr lang="en-US" b="1" dirty="0">
                <a:latin typeface="Agency FB" panose="020B0503020202020204" pitchFamily="34" charset="0"/>
              </a:rPr>
              <a:t>Online learning typically involves lower tuition fees and eliminates costs associated with commuting, housing, and campus upkeep. </a:t>
            </a:r>
          </a:p>
          <a:p>
            <a:r>
              <a:rPr lang="en-US" b="1" dirty="0">
                <a:latin typeface="Agency FB" panose="020B0503020202020204" pitchFamily="34" charset="0"/>
              </a:rPr>
              <a:t>Students gain practical experience with digital tools, online collaboration platforms, and various technologies essential in today's workforce. </a:t>
            </a:r>
          </a:p>
          <a:p>
            <a:endParaRPr lang="en-IN" b="1" dirty="0">
              <a:latin typeface="Agency FB" panose="020B0503020202020204" pitchFamily="34" charset="0"/>
            </a:endParaRPr>
          </a:p>
        </p:txBody>
      </p:sp>
    </p:spTree>
    <p:extLst>
      <p:ext uri="{BB962C8B-B14F-4D97-AF65-F5344CB8AC3E}">
        <p14:creationId xmlns:p14="http://schemas.microsoft.com/office/powerpoint/2010/main" val="41930480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90627-3C28-42B8-BE16-B06EDDA02881}"/>
              </a:ext>
            </a:extLst>
          </p:cNvPr>
          <p:cNvSpPr>
            <a:spLocks noGrp="1"/>
          </p:cNvSpPr>
          <p:nvPr>
            <p:ph type="title"/>
          </p:nvPr>
        </p:nvSpPr>
        <p:spPr>
          <a:xfrm>
            <a:off x="1135157" y="590526"/>
            <a:ext cx="9906000" cy="1478570"/>
          </a:xfrm>
        </p:spPr>
        <p:txBody>
          <a:bodyPr/>
          <a:lstStyle/>
          <a:p>
            <a:r>
              <a:rPr lang="en-US" b="1" dirty="0" err="1">
                <a:solidFill>
                  <a:schemeClr val="bg1"/>
                </a:solidFill>
                <a:latin typeface="Algerian" panose="04020705040A02060702" pitchFamily="82" charset="0"/>
              </a:rPr>
              <a:t>DisADVANTAGES</a:t>
            </a:r>
            <a:r>
              <a:rPr lang="en-US" b="1" dirty="0">
                <a:solidFill>
                  <a:schemeClr val="bg1"/>
                </a:solidFill>
                <a:latin typeface="Algerian" panose="04020705040A02060702" pitchFamily="82" charset="0"/>
              </a:rPr>
              <a:t> OF ONLINE LEARNING:</a:t>
            </a:r>
            <a:endParaRPr lang="en-IN" b="1" dirty="0">
              <a:solidFill>
                <a:schemeClr val="bg1"/>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38A69E4B-804F-4296-A905-E2C079C816E7}"/>
              </a:ext>
            </a:extLst>
          </p:cNvPr>
          <p:cNvSpPr>
            <a:spLocks noGrp="1"/>
          </p:cNvSpPr>
          <p:nvPr>
            <p:ph idx="1"/>
          </p:nvPr>
        </p:nvSpPr>
        <p:spPr/>
        <p:txBody>
          <a:bodyPr/>
          <a:lstStyle/>
          <a:p>
            <a:pPr marL="0" indent="0">
              <a:buNone/>
            </a:pPr>
            <a:r>
              <a:rPr lang="en-US" dirty="0">
                <a:latin typeface="Agency FB" panose="020B0503020202020204" pitchFamily="34" charset="0"/>
              </a:rPr>
              <a:t>Disadvantages of online learning include a high potential for social isolation and distractions, requiring strong self-discipline and effective time management skills, limited hands-on and practical learning opportunities, technical difficulties and reliance on technology, less personalized feedback and direct interaction with instructors and peers, and increased risks of health issues like eye strain from prolonged screen time. </a:t>
            </a:r>
          </a:p>
          <a:p>
            <a:endParaRPr lang="en-IN" dirty="0"/>
          </a:p>
        </p:txBody>
      </p:sp>
    </p:spTree>
    <p:extLst>
      <p:ext uri="{BB962C8B-B14F-4D97-AF65-F5344CB8AC3E}">
        <p14:creationId xmlns:p14="http://schemas.microsoft.com/office/powerpoint/2010/main" val="277494811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90627-3C28-42B8-BE16-B06EDDA02881}"/>
              </a:ext>
            </a:extLst>
          </p:cNvPr>
          <p:cNvSpPr>
            <a:spLocks noGrp="1"/>
          </p:cNvSpPr>
          <p:nvPr>
            <p:ph type="title"/>
          </p:nvPr>
        </p:nvSpPr>
        <p:spPr>
          <a:xfrm>
            <a:off x="1135157" y="590526"/>
            <a:ext cx="9906000" cy="1478570"/>
          </a:xfrm>
        </p:spPr>
        <p:txBody>
          <a:bodyPr/>
          <a:lstStyle/>
          <a:p>
            <a:r>
              <a:rPr lang="en-US" b="1" dirty="0" err="1">
                <a:solidFill>
                  <a:schemeClr val="bg1"/>
                </a:solidFill>
                <a:latin typeface="Algerian" panose="04020705040A02060702" pitchFamily="82" charset="0"/>
              </a:rPr>
              <a:t>DisADVANTAGES</a:t>
            </a:r>
            <a:r>
              <a:rPr lang="en-US" b="1" dirty="0">
                <a:solidFill>
                  <a:schemeClr val="bg1"/>
                </a:solidFill>
                <a:latin typeface="Algerian" panose="04020705040A02060702" pitchFamily="82" charset="0"/>
              </a:rPr>
              <a:t> OF ONLINE LEARNING:</a:t>
            </a:r>
            <a:endParaRPr lang="en-IN" b="1" dirty="0">
              <a:solidFill>
                <a:schemeClr val="bg1"/>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38A69E4B-804F-4296-A905-E2C079C816E7}"/>
              </a:ext>
            </a:extLst>
          </p:cNvPr>
          <p:cNvSpPr>
            <a:spLocks noGrp="1"/>
          </p:cNvSpPr>
          <p:nvPr>
            <p:ph idx="1"/>
          </p:nvPr>
        </p:nvSpPr>
        <p:spPr/>
        <p:txBody>
          <a:bodyPr/>
          <a:lstStyle/>
          <a:p>
            <a:r>
              <a:rPr lang="en-US" dirty="0">
                <a:latin typeface="Agency FB" panose="020B0503020202020204" pitchFamily="34" charset="0"/>
              </a:rPr>
              <a:t>Online learning environments offer more distractions, such as social media, making it harder for students to concentrate and stay motivated. </a:t>
            </a:r>
          </a:p>
          <a:p>
            <a:r>
              <a:rPr lang="en-US" dirty="0">
                <a:latin typeface="Agency FB" panose="020B0503020202020204" pitchFamily="34" charset="0"/>
              </a:rPr>
              <a:t>The absence of face-to-face interaction with peers and instructors can lead to feelings of isolation and loneliness. </a:t>
            </a:r>
          </a:p>
          <a:p>
            <a:r>
              <a:rPr lang="en-US" dirty="0">
                <a:latin typeface="Agency FB" panose="020B0503020202020204" pitchFamily="34" charset="0"/>
              </a:rPr>
              <a:t>Monitoring academic dishonesty can be more challenging in an online setting, making it harder to prevent cheating. </a:t>
            </a:r>
          </a:p>
          <a:p>
            <a:endParaRPr lang="en-IN" dirty="0"/>
          </a:p>
        </p:txBody>
      </p:sp>
    </p:spTree>
    <p:extLst>
      <p:ext uri="{BB962C8B-B14F-4D97-AF65-F5344CB8AC3E}">
        <p14:creationId xmlns:p14="http://schemas.microsoft.com/office/powerpoint/2010/main" val="198348240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C8D29-99A1-41F3-B898-3967673C05C4}"/>
              </a:ext>
            </a:extLst>
          </p:cNvPr>
          <p:cNvSpPr>
            <a:spLocks noGrp="1"/>
          </p:cNvSpPr>
          <p:nvPr>
            <p:ph type="title"/>
          </p:nvPr>
        </p:nvSpPr>
        <p:spPr/>
        <p:txBody>
          <a:bodyPr>
            <a:normAutofit/>
          </a:bodyPr>
          <a:lstStyle/>
          <a:p>
            <a:pPr algn="ctr"/>
            <a:r>
              <a:rPr lang="en-US" sz="4400" b="1" dirty="0">
                <a:solidFill>
                  <a:schemeClr val="bg1"/>
                </a:solidFill>
                <a:latin typeface="Algerian" panose="04020705040A02060702" pitchFamily="82" charset="0"/>
              </a:rPr>
              <a:t>Conclusion</a:t>
            </a:r>
            <a:endParaRPr lang="en-IN" sz="4400" b="1" dirty="0">
              <a:solidFill>
                <a:schemeClr val="bg1"/>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6D4136AD-B1FB-4EB4-AB8F-EFEC53DCF96F}"/>
              </a:ext>
            </a:extLst>
          </p:cNvPr>
          <p:cNvSpPr>
            <a:spLocks noGrp="1"/>
          </p:cNvSpPr>
          <p:nvPr>
            <p:ph idx="1"/>
          </p:nvPr>
        </p:nvSpPr>
        <p:spPr/>
        <p:txBody>
          <a:bodyPr/>
          <a:lstStyle/>
          <a:p>
            <a:pPr marL="0" indent="0">
              <a:buNone/>
            </a:pPr>
            <a:r>
              <a:rPr lang="en-US" dirty="0">
                <a:latin typeface="Agency FB" panose="020B0503020202020204" pitchFamily="34" charset="0"/>
              </a:rPr>
              <a:t>Online learning, while offering flexibility and accessibility, presents a mixed bag of outcomes. While it can be cost-effective and convenient, especially for those with geographical or physical limitations, it also requires strong self-discipline and time management skills. Ultimately, the success of online learning depends on individual learning styles and the quality of the online resources and support provided. A hybrid approach, combining online learning with traditional classroom settings, may offer the best of both worlds. </a:t>
            </a:r>
          </a:p>
          <a:p>
            <a:endParaRPr lang="en-IN" dirty="0"/>
          </a:p>
        </p:txBody>
      </p:sp>
    </p:spTree>
    <p:extLst>
      <p:ext uri="{BB962C8B-B14F-4D97-AF65-F5344CB8AC3E}">
        <p14:creationId xmlns:p14="http://schemas.microsoft.com/office/powerpoint/2010/main" val="14159573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F6754-C470-4D87-8BED-722AB60FA7F7}"/>
              </a:ext>
            </a:extLst>
          </p:cNvPr>
          <p:cNvSpPr>
            <a:spLocks noGrp="1"/>
          </p:cNvSpPr>
          <p:nvPr>
            <p:ph type="title"/>
          </p:nvPr>
        </p:nvSpPr>
        <p:spPr>
          <a:xfrm>
            <a:off x="1143001" y="2689715"/>
            <a:ext cx="9905998" cy="1478570"/>
          </a:xfrm>
        </p:spPr>
        <p:txBody>
          <a:bodyPr>
            <a:noAutofit/>
          </a:bodyPr>
          <a:lstStyle/>
          <a:p>
            <a:pPr algn="ctr"/>
            <a:r>
              <a:rPr lang="en-US" sz="9600" b="1" dirty="0">
                <a:solidFill>
                  <a:schemeClr val="bg1"/>
                </a:solidFill>
                <a:latin typeface="Algerian" panose="04020705040A02060702" pitchFamily="82" charset="0"/>
              </a:rPr>
              <a:t>Thank</a:t>
            </a:r>
            <a:br>
              <a:rPr lang="en-US" sz="9600" b="1" dirty="0">
                <a:solidFill>
                  <a:schemeClr val="bg1"/>
                </a:solidFill>
                <a:latin typeface="Algerian" panose="04020705040A02060702" pitchFamily="82" charset="0"/>
              </a:rPr>
            </a:br>
            <a:r>
              <a:rPr lang="en-US" sz="9600" b="1" dirty="0">
                <a:solidFill>
                  <a:schemeClr val="bg1"/>
                </a:solidFill>
                <a:latin typeface="Algerian" panose="04020705040A02060702" pitchFamily="82" charset="0"/>
              </a:rPr>
              <a:t>          You</a:t>
            </a:r>
            <a:endParaRPr lang="en-IN" sz="9600" b="1" dirty="0">
              <a:solidFill>
                <a:schemeClr val="bg1"/>
              </a:solidFill>
              <a:latin typeface="Algerian" panose="04020705040A02060702" pitchFamily="82" charset="0"/>
            </a:endParaRPr>
          </a:p>
        </p:txBody>
      </p:sp>
    </p:spTree>
    <p:extLst>
      <p:ext uri="{BB962C8B-B14F-4D97-AF65-F5344CB8AC3E}">
        <p14:creationId xmlns:p14="http://schemas.microsoft.com/office/powerpoint/2010/main" val="33619146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Circuit</Template>
  <TotalTime>19</TotalTime>
  <Words>436</Words>
  <Application>Microsoft Office PowerPoint</Application>
  <PresentationFormat>Widescreen</PresentationFormat>
  <Paragraphs>18</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Agency FB</vt:lpstr>
      <vt:lpstr>Algerian</vt:lpstr>
      <vt:lpstr>Arial</vt:lpstr>
      <vt:lpstr>Google Sans</vt:lpstr>
      <vt:lpstr>Tw Cen MT</vt:lpstr>
      <vt:lpstr>Circuit</vt:lpstr>
      <vt:lpstr>Online       learning</vt:lpstr>
      <vt:lpstr>Online       learning</vt:lpstr>
      <vt:lpstr>Advantages of Online Learning:</vt:lpstr>
      <vt:lpstr>Advantages of Online Learning:</vt:lpstr>
      <vt:lpstr>DisADVANTAGES OF ONLINE LEARNING:</vt:lpstr>
      <vt:lpstr>DisADVANTAGES OF ONLINE LEARNING:</vt:lpstr>
      <vt:lpstr>Conclusion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Online       learning</dc:title>
  <dc:creator>hp</dc:creator>
  <cp:lastModifiedBy>hp</cp:lastModifiedBy>
  <cp:revision>3</cp:revision>
  <dcterms:created xsi:type="dcterms:W3CDTF">2025-08-22T11:58:03Z</dcterms:created>
  <dcterms:modified xsi:type="dcterms:W3CDTF">2025-08-22T12:22:20Z</dcterms:modified>
</cp:coreProperties>
</file>